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19" r:id="rId26"/>
    <p:sldId id="320" r:id="rId27"/>
    <p:sldId id="321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Roboto" panose="020B0604020202020204" charset="0"/>
      <p:regular r:id="rId34"/>
      <p:bold r:id="rId35"/>
      <p:italic r:id="rId36"/>
      <p:bold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4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93578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9b948862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89b9488625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89b9488625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20" name="Google Shape;220;g89b9488625_0_5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9b948862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9b9488625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89b9488625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9b948862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89b9488625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89b9488625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36" name="Google Shape;236;g89b9488625_0_6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9b948862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9b9488625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89b9488625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9b948862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89b948862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89b9488625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52" name="Google Shape;252;g89b9488625_0_8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9b948862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9b9488625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89b9488625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67" name="Google Shape;267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9b948862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9b9488625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89b9488625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6fc67e94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6fc67e940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86fc67e940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9b9488625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9b9488625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89b9488625_0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9b9488625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9b9488625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89b9488625_0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9b948862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9b9488625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89b9488625_0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9b948862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9b9488625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89b9488625_0_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9b948862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9b9488625_0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89b9488625_0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9b948862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9b948862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89b948862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2" name="Google Shape;67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674" name="Google Shape;67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4" name="Google Shape;68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686" name="Google Shape;68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1397c45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1397c45a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71397c45a9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9b948862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9b948862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89b9488625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9b948862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9b9488625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89b9488625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9b948862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89b9488625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89b9488625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5" name="Google Shape;195;g89b9488625_0_2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9b948862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9b9488625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89b9488625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9b948862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9b948862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89b948862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angax.github.io/compat-table/es6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strict.as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JavaScript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/>
              <a:t>special features</a:t>
            </a: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/>
        </p:nvSpPr>
        <p:spPr>
          <a:xfrm>
            <a:off x="4400225" y="2200100"/>
            <a:ext cx="34092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ES6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Array.findIndex()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ES6 Array.findIndex()</a:t>
            </a:r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body" idx="1"/>
          </p:nvPr>
        </p:nvSpPr>
        <p:spPr>
          <a:xfrm>
            <a:off x="615300" y="1996688"/>
            <a:ext cx="10961400" cy="3486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 err="1">
                <a:solidFill>
                  <a:schemeClr val="dk1"/>
                </a:solidFill>
              </a:rPr>
              <a:t>var</a:t>
            </a:r>
            <a:r>
              <a:rPr lang="en-US" sz="2400" b="0" dirty="0">
                <a:solidFill>
                  <a:schemeClr val="dk1"/>
                </a:solidFill>
              </a:rPr>
              <a:t> numbers = [4, 9, 16, 25, 29];</a:t>
            </a:r>
            <a:endParaRPr sz="24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 err="1">
                <a:solidFill>
                  <a:schemeClr val="dk1"/>
                </a:solidFill>
              </a:rPr>
              <a:t>var</a:t>
            </a:r>
            <a:r>
              <a:rPr lang="en-US" sz="2400" b="0" dirty="0">
                <a:solidFill>
                  <a:schemeClr val="dk1"/>
                </a:solidFill>
              </a:rPr>
              <a:t> first = </a:t>
            </a:r>
            <a:r>
              <a:rPr lang="en-US" sz="2400" b="0" dirty="0" err="1">
                <a:solidFill>
                  <a:schemeClr val="dk1"/>
                </a:solidFill>
              </a:rPr>
              <a:t>numbers.findIndex</a:t>
            </a:r>
            <a:r>
              <a:rPr lang="en-US" sz="2400" b="0" dirty="0">
                <a:solidFill>
                  <a:schemeClr val="dk1"/>
                </a:solidFill>
              </a:rPr>
              <a:t>(</a:t>
            </a:r>
            <a:r>
              <a:rPr lang="en-US" sz="2400" b="0" dirty="0" err="1">
                <a:solidFill>
                  <a:schemeClr val="dk1"/>
                </a:solidFill>
              </a:rPr>
              <a:t>myFunction</a:t>
            </a:r>
            <a:r>
              <a:rPr lang="en-US" sz="2400" b="0" dirty="0">
                <a:solidFill>
                  <a:schemeClr val="dk1"/>
                </a:solidFill>
              </a:rPr>
              <a:t>);</a:t>
            </a:r>
            <a:r>
              <a:rPr lang="en-US" sz="2400" b="0" dirty="0">
                <a:solidFill>
                  <a:schemeClr val="accent5"/>
                </a:solidFill>
              </a:rPr>
              <a:t>//3</a:t>
            </a:r>
            <a:endParaRPr sz="2400" b="0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dk1"/>
                </a:solidFill>
              </a:rPr>
              <a:t>function </a:t>
            </a:r>
            <a:r>
              <a:rPr lang="en-US" sz="2400" b="0" dirty="0" err="1">
                <a:solidFill>
                  <a:schemeClr val="dk1"/>
                </a:solidFill>
              </a:rPr>
              <a:t>myFunction</a:t>
            </a:r>
            <a:r>
              <a:rPr lang="en-US" sz="2400" b="0" dirty="0">
                <a:solidFill>
                  <a:schemeClr val="dk1"/>
                </a:solidFill>
              </a:rPr>
              <a:t>(value, index, array) {</a:t>
            </a:r>
            <a:endParaRPr sz="24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dk1"/>
                </a:solidFill>
              </a:rPr>
              <a:t>  return value &gt; 18;</a:t>
            </a:r>
            <a:endParaRPr sz="24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0" dirty="0">
                <a:solidFill>
                  <a:schemeClr val="dk1"/>
                </a:solidFill>
              </a:rPr>
              <a:t>} </a:t>
            </a:r>
            <a:endParaRPr sz="2400" b="0" dirty="0">
              <a:solidFill>
                <a:schemeClr val="dk1"/>
              </a:solidFill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648500" y="1271175"/>
            <a:ext cx="109179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The findIndex() method returns the index of the first array element that passes a test function.</a:t>
            </a:r>
            <a:endParaRPr sz="2000"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/>
        </p:nvSpPr>
        <p:spPr>
          <a:xfrm>
            <a:off x="4400225" y="2200100"/>
            <a:ext cx="34092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ES6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Array.find()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ES6 Array.find()</a:t>
            </a:r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body" idx="1"/>
          </p:nvPr>
        </p:nvSpPr>
        <p:spPr>
          <a:xfrm>
            <a:off x="615300" y="1996688"/>
            <a:ext cx="10961400" cy="3486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var numbers = [4, 9, 16, 25, 29];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var first = numbers.find(myFunction);</a:t>
            </a:r>
            <a:r>
              <a:rPr lang="en-US" sz="2400" b="0">
                <a:solidFill>
                  <a:srgbClr val="595959"/>
                </a:solidFill>
              </a:rPr>
              <a:t>//25</a:t>
            </a: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function myFunction(value, index, array) {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  return value &gt; 18;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} </a:t>
            </a:r>
            <a:endParaRPr sz="2400" b="0">
              <a:solidFill>
                <a:schemeClr val="dk1"/>
              </a:solidFill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648500" y="1271175"/>
            <a:ext cx="109179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The find() method returns the value of the first array element that passes a test function.</a:t>
            </a:r>
            <a:endParaRPr sz="2000"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 txBox="1"/>
          <p:nvPr/>
        </p:nvSpPr>
        <p:spPr>
          <a:xfrm>
            <a:off x="4400225" y="2200100"/>
            <a:ext cx="34092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ES6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browsers` support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Always check browsers` support!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ES6 browsers` support</a:t>
            </a:r>
            <a:endParaRPr dirty="0"/>
          </a:p>
        </p:txBody>
      </p:sp>
      <p:sp>
        <p:nvSpPr>
          <p:cNvPr id="261" name="Google Shape;261;p2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ES6 browsers` support</a:t>
            </a:r>
            <a:endParaRPr sz="4400"/>
          </a:p>
        </p:txBody>
      </p:sp>
      <p:sp>
        <p:nvSpPr>
          <p:cNvPr id="262" name="Google Shape;262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/>
        </p:nvSpPr>
        <p:spPr>
          <a:xfrm>
            <a:off x="4529550" y="2221075"/>
            <a:ext cx="31329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use strict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98"/>
              <a:t>The "use strict" directive was new in ECMAScript version 5.</a:t>
            </a:r>
            <a:endParaRPr sz="24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98"/>
              <a:t>The purpose of "use strict" is to indicate that the code should be executed in "strict mode".</a:t>
            </a:r>
            <a:endParaRPr sz="24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98"/>
              <a:t>With strict mode, you can not, for example, use undeclared variables.</a:t>
            </a:r>
            <a:endParaRPr sz="24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98"/>
              <a:t>All modern browsers support "use strict" except Internet Explorer 9 and lower:</a:t>
            </a:r>
            <a:endParaRPr sz="2498"/>
          </a:p>
          <a:p>
            <a:pPr marL="0" lvl="0" indent="0" algn="l" rtl="0">
              <a:spcBef>
                <a:spcPts val="1200"/>
              </a:spcBef>
              <a:spcAft>
                <a:spcPts val="600"/>
              </a:spcAft>
              <a:buNone/>
            </a:pPr>
            <a:endParaRPr sz="2498"/>
          </a:p>
        </p:txBody>
      </p:sp>
      <p:sp>
        <p:nvSpPr>
          <p:cNvPr id="276" name="Google Shape;276;p29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use strict</a:t>
            </a:r>
            <a:endParaRPr sz="4400"/>
          </a:p>
        </p:txBody>
      </p:sp>
      <p:sp>
        <p:nvSpPr>
          <p:cNvPr id="277" name="Google Shape;277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strict</a:t>
            </a:r>
            <a:endParaRPr/>
          </a:p>
        </p:txBody>
      </p:sp>
      <p:sp>
        <p:nvSpPr>
          <p:cNvPr id="284" name="Google Shape;284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body" idx="1"/>
          </p:nvPr>
        </p:nvSpPr>
        <p:spPr>
          <a:xfrm>
            <a:off x="591108" y="2461725"/>
            <a:ext cx="10961400" cy="1633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1C232"/>
                </a:solidFill>
              </a:rPr>
              <a:t>"use strict";</a:t>
            </a:r>
            <a:endParaRPr sz="2300">
              <a:solidFill>
                <a:srgbClr val="F1C232"/>
              </a:solidFill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 b="0">
                <a:solidFill>
                  <a:schemeClr val="dk1"/>
                </a:solidFill>
              </a:rPr>
              <a:t>x = 3.14; </a:t>
            </a:r>
            <a:r>
              <a:rPr lang="en-US" sz="2300" b="0">
                <a:solidFill>
                  <a:srgbClr val="000000"/>
                </a:solidFill>
              </a:rPr>
              <a:t>  	</a:t>
            </a:r>
            <a:r>
              <a:rPr lang="en-US" sz="2300" b="0">
                <a:solidFill>
                  <a:srgbClr val="595959"/>
                </a:solidFill>
              </a:rPr>
              <a:t>// This will cause an error because x is not</a:t>
            </a:r>
            <a:endParaRPr sz="2300" b="0">
              <a:solidFill>
                <a:srgbClr val="595959"/>
              </a:solidFill>
            </a:endParaRPr>
          </a:p>
          <a:p>
            <a:pPr marL="2286000" lvl="0" indent="45720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300" b="0">
                <a:solidFill>
                  <a:srgbClr val="595959"/>
                </a:solidFill>
              </a:rPr>
              <a:t> declared</a:t>
            </a:r>
            <a:endParaRPr sz="3598">
              <a:solidFill>
                <a:srgbClr val="595959"/>
              </a:solidFill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591100" y="1357250"/>
            <a:ext cx="1096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Strict mode is declared by adding "use strict"; to the beginning of a script or a function.</a:t>
            </a:r>
            <a:endParaRPr sz="20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strict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94" name="Google Shape;294;p31"/>
          <p:cNvSpPr txBox="1">
            <a:spLocks noGrp="1"/>
          </p:cNvSpPr>
          <p:nvPr>
            <p:ph type="body" idx="1"/>
          </p:nvPr>
        </p:nvSpPr>
        <p:spPr>
          <a:xfrm>
            <a:off x="591100" y="2103300"/>
            <a:ext cx="10961400" cy="39312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"use strict";</a:t>
            </a:r>
            <a:endParaRPr sz="23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myFunction();</a:t>
            </a:r>
            <a:endParaRPr sz="23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myFunction() {</a:t>
            </a:r>
            <a:endParaRPr sz="23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= 3.14;   </a:t>
            </a:r>
            <a:r>
              <a:rPr lang="en-US" sz="23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// This will also cause an error because y is not declared</a:t>
            </a:r>
            <a:endParaRPr sz="23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295" name="Google Shape;295;p31"/>
          <p:cNvSpPr txBox="1"/>
          <p:nvPr/>
        </p:nvSpPr>
        <p:spPr>
          <a:xfrm>
            <a:off x="591100" y="1357250"/>
            <a:ext cx="1096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Strict mode is declared by adding "use strict"; to the beginning of a script or a function.</a:t>
            </a:r>
            <a:endParaRPr sz="20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 dirty="0"/>
              <a:t>ES6 </a:t>
            </a:r>
            <a:endParaRPr sz="1800" dirty="0"/>
          </a:p>
          <a:p>
            <a:pPr marL="914400" lvl="1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LcPeriod"/>
            </a:pPr>
            <a:r>
              <a:rPr lang="en-US" sz="1800" b="1" dirty="0">
                <a:solidFill>
                  <a:schemeClr val="dk2"/>
                </a:solidFill>
              </a:rPr>
              <a:t>arrow functions</a:t>
            </a:r>
            <a:endParaRPr sz="1800" b="1" dirty="0">
              <a:solidFill>
                <a:schemeClr val="dk2"/>
              </a:solidFill>
            </a:endParaRPr>
          </a:p>
          <a:p>
            <a:pPr marL="914400" lvl="1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lphaLcPeriod"/>
            </a:pPr>
            <a:r>
              <a:rPr lang="en-US" sz="1800" b="1" dirty="0">
                <a:solidFill>
                  <a:schemeClr val="dk2"/>
                </a:solidFill>
              </a:rPr>
              <a:t>default parameter values</a:t>
            </a:r>
            <a:endParaRPr sz="1800" b="1" dirty="0">
              <a:solidFill>
                <a:schemeClr val="dk2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lphaLcPeriod"/>
            </a:pPr>
            <a:r>
              <a:rPr lang="en-US" sz="17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Array.find</a:t>
            </a:r>
            <a:r>
              <a:rPr lang="en-US" sz="17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sz="17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lphaLcPeriod"/>
            </a:pPr>
            <a:r>
              <a:rPr lang="en-US" sz="17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Array.findIndex</a:t>
            </a:r>
            <a:r>
              <a:rPr lang="en-US" sz="17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sz="17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lphaLcPeriod"/>
            </a:pPr>
            <a:r>
              <a:rPr lang="en-US" sz="17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browsers` </a:t>
            </a:r>
            <a:r>
              <a:rPr lang="en-US" sz="1700" b="1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support</a:t>
            </a:r>
            <a:endParaRPr sz="17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US" sz="1800" b="1" dirty="0">
                <a:solidFill>
                  <a:schemeClr val="dk2"/>
                </a:solidFill>
              </a:rPr>
              <a:t>use strict</a:t>
            </a:r>
            <a:endParaRPr sz="1800" b="1" dirty="0">
              <a:solidFill>
                <a:schemeClr val="dk2"/>
              </a:solidFill>
            </a:endParaRPr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strict</a:t>
            </a:r>
            <a:endParaRPr/>
          </a:p>
        </p:txBody>
      </p:sp>
      <p:sp>
        <p:nvSpPr>
          <p:cNvPr id="302" name="Google Shape;302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03" name="Google Shape;303;p32"/>
          <p:cNvSpPr txBox="1">
            <a:spLocks noGrp="1"/>
          </p:cNvSpPr>
          <p:nvPr>
            <p:ph type="body" idx="1"/>
          </p:nvPr>
        </p:nvSpPr>
        <p:spPr>
          <a:xfrm>
            <a:off x="591100" y="2204250"/>
            <a:ext cx="10961400" cy="3830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 dirty="0">
                <a:solidFill>
                  <a:schemeClr val="dk1"/>
                </a:solidFill>
              </a:rPr>
              <a:t>x = 3.14;   </a:t>
            </a:r>
            <a:r>
              <a:rPr lang="en-US" sz="2700" b="0" dirty="0">
                <a:solidFill>
                  <a:srgbClr val="595959"/>
                </a:solidFill>
              </a:rPr>
              <a:t>	// This will not cause an error.</a:t>
            </a:r>
            <a:endParaRPr sz="2700" b="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 dirty="0" err="1">
                <a:solidFill>
                  <a:schemeClr val="dk1"/>
                </a:solidFill>
              </a:rPr>
              <a:t>myFunction</a:t>
            </a:r>
            <a:r>
              <a:rPr lang="en-US" sz="2700" b="0" dirty="0">
                <a:solidFill>
                  <a:schemeClr val="dk1"/>
                </a:solidFill>
              </a:rPr>
              <a:t>();</a:t>
            </a:r>
            <a:endParaRPr sz="27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7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 dirty="0">
                <a:solidFill>
                  <a:schemeClr val="dk1"/>
                </a:solidFill>
              </a:rPr>
              <a:t>function </a:t>
            </a:r>
            <a:r>
              <a:rPr lang="en-US" sz="2700" b="0" dirty="0" err="1">
                <a:solidFill>
                  <a:schemeClr val="dk1"/>
                </a:solidFill>
              </a:rPr>
              <a:t>myFunction</a:t>
            </a:r>
            <a:r>
              <a:rPr lang="en-US" sz="2700" b="0" dirty="0">
                <a:solidFill>
                  <a:schemeClr val="dk1"/>
                </a:solidFill>
              </a:rPr>
              <a:t>() {</a:t>
            </a:r>
            <a:endParaRPr sz="27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 dirty="0">
                <a:solidFill>
                  <a:schemeClr val="dk1"/>
                </a:solidFill>
              </a:rPr>
              <a:t>  "use strict";</a:t>
            </a:r>
            <a:endParaRPr sz="27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 dirty="0">
                <a:solidFill>
                  <a:schemeClr val="dk1"/>
                </a:solidFill>
              </a:rPr>
              <a:t>  y = 3.14;   		</a:t>
            </a:r>
            <a:r>
              <a:rPr lang="en-US" sz="2700" b="0" dirty="0">
                <a:solidFill>
                  <a:srgbClr val="595959"/>
                </a:solidFill>
              </a:rPr>
              <a:t>// This will cause an error</a:t>
            </a:r>
            <a:endParaRPr sz="2700" b="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700" b="0" dirty="0">
                <a:solidFill>
                  <a:schemeClr val="dk1"/>
                </a:solidFill>
              </a:rPr>
              <a:t>}</a:t>
            </a:r>
            <a:endParaRPr sz="3900" b="0" dirty="0">
              <a:solidFill>
                <a:schemeClr val="dk1"/>
              </a:solidFill>
            </a:endParaRPr>
          </a:p>
        </p:txBody>
      </p:sp>
      <p:sp>
        <p:nvSpPr>
          <p:cNvPr id="304" name="Google Shape;304;p32"/>
          <p:cNvSpPr txBox="1"/>
          <p:nvPr/>
        </p:nvSpPr>
        <p:spPr>
          <a:xfrm>
            <a:off x="591100" y="1357250"/>
            <a:ext cx="1096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Declared inside a function, it has local scope (only the code inside the function is in strict mode):</a:t>
            </a:r>
            <a:endParaRPr sz="20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87223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98"/>
              <a:buChar char="-"/>
            </a:pPr>
            <a:r>
              <a:rPr lang="en-US" sz="2498"/>
              <a:t>Strict mode makes it easier to write "secure" JavaScript.</a:t>
            </a:r>
            <a:endParaRPr sz="2498"/>
          </a:p>
          <a:p>
            <a:pPr marL="457200" lvl="0" indent="-3872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98"/>
              <a:buChar char="-"/>
            </a:pPr>
            <a:r>
              <a:rPr lang="en-US" sz="2498"/>
              <a:t>Strict mode changes previously accepted "bad syntax" into real errors.</a:t>
            </a:r>
            <a:endParaRPr sz="2498"/>
          </a:p>
          <a:p>
            <a:pPr marL="457200" lvl="0" indent="-3872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98"/>
              <a:buChar char="-"/>
            </a:pPr>
            <a:r>
              <a:rPr lang="en-US" sz="2498"/>
              <a:t>As an example, in normal JavaScript, mistyping a variable name creates a new global variable. In strict mode, this will throw an error, making it impossible to accidentally create a global variable.</a:t>
            </a:r>
            <a:endParaRPr sz="2498"/>
          </a:p>
          <a:p>
            <a:pPr marL="457200" lvl="0" indent="-3872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98"/>
              <a:buChar char="-"/>
            </a:pPr>
            <a:r>
              <a:rPr lang="en-US" sz="2498"/>
              <a:t>In normal JavaScript, a developer will not receive any error feedback assigning values to non-writable properties.</a:t>
            </a:r>
            <a:endParaRPr sz="2498"/>
          </a:p>
          <a:p>
            <a:pPr marL="457200" lvl="0" indent="-3872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98"/>
              <a:buChar char="-"/>
            </a:pPr>
            <a:r>
              <a:rPr lang="en-US" sz="2498"/>
              <a:t>In strict mode, any assignment to a non-writable property, a getter-only property, a non-existing property, a non-existing variable, or a non-existing object, will throw an error.</a:t>
            </a:r>
            <a:endParaRPr sz="24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98"/>
          </a:p>
          <a:p>
            <a:pPr marL="0" lvl="0" indent="0" algn="l" rtl="0">
              <a:spcBef>
                <a:spcPts val="1200"/>
              </a:spcBef>
              <a:spcAft>
                <a:spcPts val="600"/>
              </a:spcAft>
              <a:buNone/>
            </a:pPr>
            <a:endParaRPr sz="2498"/>
          </a:p>
        </p:txBody>
      </p:sp>
      <p:sp>
        <p:nvSpPr>
          <p:cNvPr id="311" name="Google Shape;311;p33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Why “use strict”?</a:t>
            </a:r>
            <a:endParaRPr sz="4400"/>
          </a:p>
        </p:txBody>
      </p:sp>
      <p:sp>
        <p:nvSpPr>
          <p:cNvPr id="312" name="Google Shape;312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strict</a:t>
            </a:r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20" name="Google Shape;320;p34"/>
          <p:cNvSpPr txBox="1">
            <a:spLocks noGrp="1"/>
          </p:cNvSpPr>
          <p:nvPr>
            <p:ph type="body" idx="1"/>
          </p:nvPr>
        </p:nvSpPr>
        <p:spPr>
          <a:xfrm>
            <a:off x="591100" y="2204250"/>
            <a:ext cx="10961400" cy="2280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"use strict";</a:t>
            </a:r>
            <a:endParaRPr sz="2400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24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 = 3.14;</a:t>
            </a:r>
            <a:endParaRPr sz="2400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delete x;     	   	</a:t>
            </a:r>
            <a:r>
              <a:rPr lang="en-US" sz="24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// This will cause an error</a:t>
            </a:r>
            <a:endParaRPr sz="2400" b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4000" b="0" dirty="0">
              <a:solidFill>
                <a:schemeClr val="dk1"/>
              </a:solidFill>
            </a:endParaRPr>
          </a:p>
        </p:txBody>
      </p:sp>
      <p:sp>
        <p:nvSpPr>
          <p:cNvPr id="321" name="Google Shape;321;p34"/>
          <p:cNvSpPr txBox="1"/>
          <p:nvPr/>
        </p:nvSpPr>
        <p:spPr>
          <a:xfrm>
            <a:off x="591100" y="1357250"/>
            <a:ext cx="1096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Deleting a variable (or object) is not allowed.</a:t>
            </a:r>
            <a:endParaRPr sz="20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strict</a:t>
            </a:r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29" name="Google Shape;329;p35"/>
          <p:cNvSpPr txBox="1">
            <a:spLocks noGrp="1"/>
          </p:cNvSpPr>
          <p:nvPr>
            <p:ph type="body" idx="1"/>
          </p:nvPr>
        </p:nvSpPr>
        <p:spPr>
          <a:xfrm>
            <a:off x="591100" y="2204250"/>
            <a:ext cx="10961400" cy="2280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"use strict";</a:t>
            </a:r>
            <a:endParaRPr sz="27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x(p1, p2) {}; </a:t>
            </a:r>
            <a:endParaRPr sz="27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delete x;     	   	</a:t>
            </a:r>
            <a:r>
              <a:rPr lang="en-US" sz="27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// This will cause an error</a:t>
            </a:r>
            <a:endParaRPr sz="27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700" b="0">
              <a:solidFill>
                <a:schemeClr val="dk1"/>
              </a:solidFill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591100" y="1357250"/>
            <a:ext cx="1096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Deleting a function is not allowed.</a:t>
            </a:r>
            <a:endParaRPr sz="20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strict</a:t>
            </a:r>
            <a:endParaRPr/>
          </a:p>
        </p:txBody>
      </p:sp>
      <p:sp>
        <p:nvSpPr>
          <p:cNvPr id="337" name="Google Shape;337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38" name="Google Shape;338;p36"/>
          <p:cNvSpPr txBox="1">
            <a:spLocks noGrp="1"/>
          </p:cNvSpPr>
          <p:nvPr>
            <p:ph type="body" idx="1"/>
          </p:nvPr>
        </p:nvSpPr>
        <p:spPr>
          <a:xfrm>
            <a:off x="591100" y="2204250"/>
            <a:ext cx="10961400" cy="14487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"use strict";</a:t>
            </a:r>
            <a:endParaRPr sz="27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x(p1, p1) {};  </a:t>
            </a:r>
            <a:r>
              <a:rPr lang="en-US" sz="27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// This will cause an error</a:t>
            </a:r>
            <a:endParaRPr sz="27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700" b="0">
              <a:solidFill>
                <a:schemeClr val="dk1"/>
              </a:solidFill>
            </a:endParaRPr>
          </a:p>
        </p:txBody>
      </p:sp>
      <p:sp>
        <p:nvSpPr>
          <p:cNvPr id="339" name="Google Shape;339;p36"/>
          <p:cNvSpPr txBox="1"/>
          <p:nvPr/>
        </p:nvSpPr>
        <p:spPr>
          <a:xfrm>
            <a:off x="591100" y="1357250"/>
            <a:ext cx="1096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Duplicating a parameter name is not allowed:</a:t>
            </a:r>
            <a:endParaRPr sz="20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6"/>
          <p:cNvSpPr txBox="1"/>
          <p:nvPr/>
        </p:nvSpPr>
        <p:spPr>
          <a:xfrm>
            <a:off x="548075" y="5202325"/>
            <a:ext cx="38880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more info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8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689" name="Google Shape;689;p7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690" name="Google Shape;690;p7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7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7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400225" y="2200100"/>
            <a:ext cx="34092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ES6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arrow functions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ES6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Arrow functions allows a short syntax for writing function expressions.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don't need the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keyword,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return keyword,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the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curly brackets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ES6 arrow functions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ES6 arrow functions</a:t>
            </a:r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rgbClr val="595959"/>
                </a:solidFill>
              </a:rPr>
              <a:t>var x = function(x, y) {</a:t>
            </a:r>
            <a:endParaRPr sz="20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rgbClr val="595959"/>
                </a:solidFill>
              </a:rPr>
              <a:t>   return x * y;</a:t>
            </a:r>
            <a:endParaRPr sz="20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rgbClr val="595959"/>
                </a:solidFill>
              </a:rPr>
              <a:t>}</a:t>
            </a:r>
            <a:endParaRPr sz="20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0">
                <a:solidFill>
                  <a:srgbClr val="595959"/>
                </a:solidFill>
              </a:rPr>
              <a:t>x(5,2)//10</a:t>
            </a:r>
            <a:endParaRPr sz="2000" b="0">
              <a:solidFill>
                <a:srgbClr val="595959"/>
              </a:solidFill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648500" y="1271175"/>
            <a:ext cx="13629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ES5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7"/>
          <p:cNvSpPr txBox="1">
            <a:spLocks noGrp="1"/>
          </p:cNvSpPr>
          <p:nvPr>
            <p:ph type="body" idx="1"/>
          </p:nvPr>
        </p:nvSpPr>
        <p:spPr>
          <a:xfrm>
            <a:off x="615283" y="4421275"/>
            <a:ext cx="10961400" cy="1633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rgbClr val="595959"/>
                </a:solidFill>
              </a:rPr>
              <a:t>const x = (x, y) =&gt; x * y;</a:t>
            </a:r>
            <a:endParaRPr sz="20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0">
                <a:solidFill>
                  <a:srgbClr val="595959"/>
                </a:solidFill>
              </a:rPr>
              <a:t>x(5,2)//10</a:t>
            </a:r>
            <a:endParaRPr sz="2000" b="0">
              <a:solidFill>
                <a:srgbClr val="595959"/>
              </a:solidFill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648500" y="3861975"/>
            <a:ext cx="13629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ES6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ES6 arrow functions - 2</a:t>
            </a:r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2031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dirty="0" err="1">
                <a:solidFill>
                  <a:schemeClr val="dk1"/>
                </a:solidFill>
              </a:rPr>
              <a:t>var</a:t>
            </a:r>
            <a:r>
              <a:rPr lang="en-US" sz="2000" b="0" dirty="0">
                <a:solidFill>
                  <a:schemeClr val="dk1"/>
                </a:solidFill>
              </a:rPr>
              <a:t> x = function(x, y) {</a:t>
            </a:r>
            <a:endParaRPr sz="20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dirty="0">
                <a:solidFill>
                  <a:srgbClr val="F2A818"/>
                </a:solidFill>
              </a:rPr>
              <a:t>//some complicated multiline code concerning x and y   </a:t>
            </a:r>
            <a:endParaRPr sz="2000" b="0" dirty="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dirty="0">
                <a:solidFill>
                  <a:schemeClr val="dk1"/>
                </a:solidFill>
              </a:rPr>
              <a:t>return x * y;</a:t>
            </a:r>
            <a:endParaRPr sz="20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dirty="0">
                <a:solidFill>
                  <a:schemeClr val="dk1"/>
                </a:solidFill>
              </a:rPr>
              <a:t>}</a:t>
            </a:r>
            <a:endParaRPr sz="20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0" dirty="0">
                <a:solidFill>
                  <a:schemeClr val="dk1"/>
                </a:solidFill>
              </a:rPr>
              <a:t>x(5,2)//10</a:t>
            </a:r>
            <a:endParaRPr sz="2000" b="0" dirty="0">
              <a:solidFill>
                <a:schemeClr val="dk1"/>
              </a:solidFill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648500" y="1271175"/>
            <a:ext cx="13629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ES5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1"/>
          </p:nvPr>
        </p:nvSpPr>
        <p:spPr>
          <a:xfrm>
            <a:off x="615275" y="4421275"/>
            <a:ext cx="10961400" cy="2031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dirty="0" err="1" smtClean="0">
                <a:solidFill>
                  <a:schemeClr val="dk1"/>
                </a:solidFill>
              </a:rPr>
              <a:t>const</a:t>
            </a:r>
            <a:r>
              <a:rPr lang="en-US" sz="2000" b="0" dirty="0" smtClean="0">
                <a:solidFill>
                  <a:schemeClr val="dk1"/>
                </a:solidFill>
              </a:rPr>
              <a:t> </a:t>
            </a:r>
            <a:r>
              <a:rPr lang="en-US" sz="2000" b="0" dirty="0">
                <a:solidFill>
                  <a:schemeClr val="dk1"/>
                </a:solidFill>
              </a:rPr>
              <a:t>x = (x, y) =&gt; {</a:t>
            </a:r>
            <a:endParaRPr sz="20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dirty="0">
                <a:solidFill>
                  <a:srgbClr val="F2A818"/>
                </a:solidFill>
              </a:rPr>
              <a:t>//some complicated multiline code concerning x and y   </a:t>
            </a:r>
            <a:endParaRPr sz="2000" b="0" dirty="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dirty="0">
                <a:solidFill>
                  <a:schemeClr val="dk1"/>
                </a:solidFill>
              </a:rPr>
              <a:t>return x * y;</a:t>
            </a:r>
            <a:endParaRPr sz="20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dirty="0">
                <a:solidFill>
                  <a:schemeClr val="dk1"/>
                </a:solidFill>
              </a:rPr>
              <a:t>}</a:t>
            </a:r>
            <a:endParaRPr sz="20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dirty="0">
                <a:solidFill>
                  <a:schemeClr val="dk1"/>
                </a:solidFill>
              </a:rPr>
              <a:t>x(5,2)//10</a:t>
            </a:r>
            <a:endParaRPr sz="20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000" b="0" dirty="0">
              <a:solidFill>
                <a:srgbClr val="595959"/>
              </a:solidFill>
            </a:endParaRPr>
          </a:p>
        </p:txBody>
      </p:sp>
      <p:sp>
        <p:nvSpPr>
          <p:cNvPr id="190" name="Google Shape;190;p18"/>
          <p:cNvSpPr txBox="1"/>
          <p:nvPr/>
        </p:nvSpPr>
        <p:spPr>
          <a:xfrm>
            <a:off x="648500" y="3861975"/>
            <a:ext cx="13629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ES6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/>
        </p:nvSpPr>
        <p:spPr>
          <a:xfrm>
            <a:off x="4400225" y="2200100"/>
            <a:ext cx="34092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ES6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default parameter values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ES6 </a:t>
            </a:r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ES6 allows function parameters to have default values.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ES6 default parameter values</a:t>
            </a:r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ES6 default parameter values</a:t>
            </a:r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3486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 b="0" dirty="0" err="1">
                <a:solidFill>
                  <a:schemeClr val="dk1"/>
                </a:solidFill>
              </a:rPr>
              <a:t>var</a:t>
            </a:r>
            <a:r>
              <a:rPr lang="en-US" sz="2200" b="0" dirty="0">
                <a:solidFill>
                  <a:schemeClr val="dk1"/>
                </a:solidFill>
              </a:rPr>
              <a:t> x = function</a:t>
            </a:r>
            <a:r>
              <a:rPr lang="en-US" sz="2200" b="0" dirty="0" smtClean="0">
                <a:solidFill>
                  <a:schemeClr val="dk1"/>
                </a:solidFill>
              </a:rPr>
              <a:t>( x</a:t>
            </a:r>
            <a:r>
              <a:rPr lang="en-US" sz="2200" b="0" dirty="0">
                <a:solidFill>
                  <a:schemeClr val="dk1"/>
                </a:solidFill>
              </a:rPr>
              <a:t>, </a:t>
            </a:r>
            <a:r>
              <a:rPr lang="en-US" sz="2200" b="0" dirty="0" smtClean="0">
                <a:solidFill>
                  <a:schemeClr val="dk1"/>
                </a:solidFill>
              </a:rPr>
              <a:t>y = 10, z = 10 </a:t>
            </a:r>
            <a:r>
              <a:rPr lang="en-US" sz="2200" b="0" dirty="0">
                <a:solidFill>
                  <a:schemeClr val="dk1"/>
                </a:solidFill>
              </a:rPr>
              <a:t>) {</a:t>
            </a:r>
            <a:endParaRPr sz="22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 b="0" dirty="0">
                <a:solidFill>
                  <a:schemeClr val="dk1"/>
                </a:solidFill>
              </a:rPr>
              <a:t>   return x * </a:t>
            </a:r>
            <a:r>
              <a:rPr lang="en-US" sz="2200" b="0" dirty="0" smtClean="0">
                <a:solidFill>
                  <a:schemeClr val="dk1"/>
                </a:solidFill>
              </a:rPr>
              <a:t>y / z;</a:t>
            </a:r>
            <a:endParaRPr sz="22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 b="0" dirty="0">
                <a:solidFill>
                  <a:schemeClr val="dk1"/>
                </a:solidFill>
              </a:rPr>
              <a:t>}</a:t>
            </a:r>
            <a:endParaRPr sz="22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0" dirty="0">
                <a:solidFill>
                  <a:schemeClr val="dk1"/>
                </a:solidFill>
              </a:rPr>
              <a:t>x(5)//</a:t>
            </a:r>
            <a:r>
              <a:rPr lang="en-US" sz="2200" b="0" dirty="0" smtClean="0">
                <a:solidFill>
                  <a:schemeClr val="dk1"/>
                </a:solidFill>
              </a:rPr>
              <a:t>30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0" dirty="0" smtClean="0">
                <a:solidFill>
                  <a:schemeClr val="dk1"/>
                </a:solidFill>
              </a:rPr>
              <a:t>X(5, 7)//</a:t>
            </a:r>
            <a:endParaRPr sz="2200" b="0" dirty="0">
              <a:solidFill>
                <a:schemeClr val="dk1"/>
              </a:solidFill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648500" y="1271175"/>
            <a:ext cx="13629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ES6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987</Words>
  <Application>Microsoft Office PowerPoint</Application>
  <PresentationFormat>По избор</PresentationFormat>
  <Paragraphs>224</Paragraphs>
  <Slides>27</Slides>
  <Notes>27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27</vt:i4>
      </vt:variant>
    </vt:vector>
  </HeadingPairs>
  <TitlesOfParts>
    <vt:vector size="33" baseType="lpstr">
      <vt:lpstr>Arial</vt:lpstr>
      <vt:lpstr>Noto Sans Symbols</vt:lpstr>
      <vt:lpstr>Calibri</vt:lpstr>
      <vt:lpstr>Roboto</vt:lpstr>
      <vt:lpstr>Consolas</vt:lpstr>
      <vt:lpstr>1_SoftUni3_1</vt:lpstr>
      <vt:lpstr>JavaScript  special features </vt:lpstr>
      <vt:lpstr>Table of Contents</vt:lpstr>
      <vt:lpstr>Презентация на PowerPoint</vt:lpstr>
      <vt:lpstr>ES6 arrow functions</vt:lpstr>
      <vt:lpstr>ES6 arrow functions</vt:lpstr>
      <vt:lpstr>ES6 arrow functions - 2</vt:lpstr>
      <vt:lpstr>Презентация на PowerPoint</vt:lpstr>
      <vt:lpstr>ES6 default parameter values</vt:lpstr>
      <vt:lpstr>ES6 default parameter values</vt:lpstr>
      <vt:lpstr>Презентация на PowerPoint</vt:lpstr>
      <vt:lpstr>ES6 Array.findIndex()</vt:lpstr>
      <vt:lpstr>Презентация на PowerPoint</vt:lpstr>
      <vt:lpstr>ES6 Array.find()</vt:lpstr>
      <vt:lpstr>Презентация на PowerPoint</vt:lpstr>
      <vt:lpstr>ES6 browsers` support</vt:lpstr>
      <vt:lpstr>Презентация на PowerPoint</vt:lpstr>
      <vt:lpstr>use strict</vt:lpstr>
      <vt:lpstr>use strict</vt:lpstr>
      <vt:lpstr>use strict</vt:lpstr>
      <vt:lpstr>use strict</vt:lpstr>
      <vt:lpstr>Why “use strict”?</vt:lpstr>
      <vt:lpstr>use strict</vt:lpstr>
      <vt:lpstr>use strict</vt:lpstr>
      <vt:lpstr>use strict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 special features</dc:title>
  <dc:creator>Milena</dc:creator>
  <cp:lastModifiedBy>Ariel</cp:lastModifiedBy>
  <cp:revision>7</cp:revision>
  <dcterms:modified xsi:type="dcterms:W3CDTF">2020-06-14T11:50:21Z</dcterms:modified>
</cp:coreProperties>
</file>